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64" r:id="rId2"/>
    <p:sldId id="300" r:id="rId3"/>
    <p:sldId id="301" r:id="rId4"/>
    <p:sldId id="267" r:id="rId5"/>
    <p:sldId id="268" r:id="rId6"/>
    <p:sldId id="269" r:id="rId7"/>
    <p:sldId id="270" r:id="rId8"/>
    <p:sldId id="271" r:id="rId9"/>
    <p:sldId id="302" r:id="rId10"/>
    <p:sldId id="303" r:id="rId11"/>
    <p:sldId id="304" r:id="rId12"/>
    <p:sldId id="305" r:id="rId13"/>
    <p:sldId id="306" r:id="rId14"/>
    <p:sldId id="307" r:id="rId15"/>
    <p:sldId id="311" r:id="rId16"/>
    <p:sldId id="312" r:id="rId17"/>
    <p:sldId id="313" r:id="rId18"/>
    <p:sldId id="308" r:id="rId19"/>
    <p:sldId id="309" r:id="rId20"/>
    <p:sldId id="314" r:id="rId21"/>
    <p:sldId id="310" r:id="rId22"/>
    <p:sldId id="315" r:id="rId23"/>
  </p:sldIdLst>
  <p:sldSz cx="9144000" cy="5143500" type="screen16x9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7688"/>
    <a:srgbClr val="5E889D"/>
    <a:srgbClr val="94B0BE"/>
    <a:srgbClr val="4E372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/>
    <p:restoredTop sz="78503"/>
  </p:normalViewPr>
  <p:slideViewPr>
    <p:cSldViewPr>
      <p:cViewPr varScale="1">
        <p:scale>
          <a:sx n="177" d="100"/>
          <a:sy n="177" d="100"/>
        </p:scale>
        <p:origin x="248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x-none" altLang="x-non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x-none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x-none" altLang="x-non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1165915-65BC-9D4C-AEEF-4B8B5412371C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40493486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The mitochondria is an organelle that sits within the cytosol of eukaryotic cells, but outside of the nucleus and separate to the autosomes and sex chromosomes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AU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65915-65BC-9D4C-AEEF-4B8B5412371C}" type="slidenum">
              <a:rPr lang="en-AU" altLang="x-none" smtClean="0"/>
              <a:pPr/>
              <a:t>3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72093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DEDD7387-E998-9B4B-8C08-B841C9905F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90A70FD1-066A-FE46-9F34-9AFF7CF629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The mitochondria is an organelle that sits within the cells, but outside of the nucleus and separate to the autosomes and sex chromosomes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Multiple mitochondria per cell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Mitochondria have a separate genome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16,569 nucleotides long in humans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37 genes</a:t>
            </a:r>
          </a:p>
          <a:p>
            <a:pPr marL="628650" lvl="1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13 genes coding for the oxidative phosphorylation system (energy from food → ATP)</a:t>
            </a:r>
          </a:p>
          <a:p>
            <a:pPr marL="628650" lvl="1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22 tRNA (transport RNA) genes</a:t>
            </a:r>
          </a:p>
          <a:p>
            <a:pPr marL="628650" lvl="1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2 rRNA (ribosomal RNA) genes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Therefore mutations in mtDNA are often causes defects in oxidative phosphorylation, leading to serious diseases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10E63A48-56E4-324E-AFB9-165F71876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8674C98-7AF4-5D46-88FB-63D5075815CF}" type="slidenum">
              <a:rPr lang="en-AU" altLang="en-US" smtClean="0"/>
              <a:pPr/>
              <a:t>4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33980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35B4F1E6-4163-284D-B9D0-777E24DF08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16250E9E-D7A3-F545-AC57-D932B2E464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MtDNA is almost exclusively maternally inherited in humans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MtDNA is assumed to be non-recombining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Due to high copy number, mtDNA is easy to sequence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Due to relatively fast mutation rate, it accumulates phylogenetic signal rapidly</a:t>
            </a: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B81FE354-3AF2-934D-AEC8-F4ED0DDDF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95D8481-7BEF-F24A-904B-7338F3F02E5C}" type="slidenum">
              <a:rPr lang="en-AU" altLang="en-US" smtClean="0"/>
              <a:pPr/>
              <a:t>5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196986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BBBC3B70-78DB-EB4C-B1DB-B234E25AFD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0" name="Notes Placeholder 2">
            <a:extLst>
              <a:ext uri="{FF2B5EF4-FFF2-40B4-BE49-F238E27FC236}">
                <a16:creationId xmlns:a16="http://schemas.microsoft.com/office/drawing/2014/main" id="{98082D55-48E4-464E-AFC1-15E0DEC149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This has made it incredibly useful for understanding human evolution, including how people moved out of Africa and colonised the world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Individuals that have an identical mtDNA sequence are said to share a haplotype.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Haplotypes that share a common ancestor to the exclusion of all others form a haplogroup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defined by mutations at specific sites according to the PhyloTree nomenclature and the revised Cambridge Reference Sequence numbering system</a:t>
            </a:r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BDC8F008-AB72-9C4B-AF86-B28898C96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1FCA16-A072-6944-B0B7-D22C3CA697ED}" type="slidenum">
              <a:rPr lang="en-AU" altLang="en-US" smtClean="0"/>
              <a:pPr/>
              <a:t>6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052239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35E23C2-AB77-544B-A904-B308F55CF5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F6A267A0-3A92-6D42-B868-1F22AEC1D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E28546D-0A6F-7248-A5C6-0325CA81D4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92EA696-AB1F-0341-A5AB-3F49281887CF}" type="slidenum">
              <a:rPr lang="en-AU" altLang="en-US" smtClean="0"/>
              <a:pPr/>
              <a:t>7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702004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707CC8F0-C609-4142-B180-4589727E5D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73CC371F-75F1-4D48-A92E-96FFA0F4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described by an alternating alphanumeric nomenclature</a:t>
            </a:r>
          </a:p>
          <a:p>
            <a:pPr marL="628650" lvl="1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Major lineages (also known as macro-haplogroups) are denoted by a capitalised letter</a:t>
            </a:r>
          </a:p>
          <a:p>
            <a:pPr marL="628650" lvl="1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Sub-lineages are then denoted by a number, followed by a lower case number</a:t>
            </a:r>
          </a:p>
          <a:p>
            <a:pPr marL="628650" lvl="1" indent="-171450">
              <a:buFontTx/>
              <a:buChar char="-"/>
            </a:pPr>
            <a:endParaRPr lang="en-A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defined by collections of mutations across the mtDNA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then predicted by software that utilises genotypes at available sites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79FB616E-6409-9646-878A-208FDE2E78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F8DF00F-12D9-3D41-BDFA-14873B404924}" type="slidenum">
              <a:rPr lang="en-AU" altLang="en-US" smtClean="0"/>
              <a:pPr/>
              <a:t>8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715084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3489325"/>
            <a:ext cx="9144000" cy="1654175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x-none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0"/>
            <a:ext cx="9144000" cy="77152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x-none"/>
          </a:p>
        </p:txBody>
      </p:sp>
      <p:pic>
        <p:nvPicPr>
          <p:cNvPr id="6" name="Picture 12" descr="ANU_LOGO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5888"/>
            <a:ext cx="15113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8313" y="3489722"/>
            <a:ext cx="8280400" cy="5232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800"/>
            </a:lvl1pPr>
          </a:lstStyle>
          <a:p>
            <a:pPr lvl="0"/>
            <a:r>
              <a:rPr lang="en-AU" noProof="0"/>
              <a:t>Click to edit Master subtitle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6" y="1356809"/>
            <a:ext cx="8207375" cy="64633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AU" noProof="0"/>
              <a:t>Click to edit Master title style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</p:spPr>
        <p:txBody>
          <a:bodyPr/>
          <a:lstStyle>
            <a:lvl1pPr algn="l">
              <a:defRPr/>
            </a:lvl1pPr>
          </a:lstStyle>
          <a:p>
            <a:endParaRPr lang="x-none" altLang="x-none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</p:spPr>
        <p:txBody>
          <a:bodyPr/>
          <a:lstStyle>
            <a:lvl1pPr>
              <a:defRPr/>
            </a:lvl1pPr>
          </a:lstStyle>
          <a:p>
            <a:fld id="{4891EEDB-BB68-3744-88DF-3B37F5095CB2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747392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DCB3E-CCB0-3549-87EB-2189C6B00A9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590202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573881"/>
            <a:ext cx="2058988" cy="40207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3" y="573881"/>
            <a:ext cx="6029325" cy="40207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84F347-27A3-634B-A002-03B5F6948862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01393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41B671-95F8-AD49-965B-CC100353298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034003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BCCD5A-69F8-7C44-8AF6-D041C925865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51862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7085"/>
            <a:ext cx="4038600" cy="315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7085"/>
            <a:ext cx="4038600" cy="315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974F2B-9D21-E245-9AF4-6B0C0FFEE9E0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774928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84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4053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37184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84053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DAB902-158A-EA4A-9B29-A91032638C0C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76127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C4A34E-B7E2-AF48-84B4-ABB5E3E903B3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57843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1F18A7-E4DE-1D4E-9EBA-144F41C577F4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2328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41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5817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347614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6A5948-6753-F44D-9810-9C77D3739C96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14926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95886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3777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7235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196EC-6DC5-794B-A448-4C35A81CFA13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609257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0" y="4875213"/>
            <a:ext cx="9144000" cy="268287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x-none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573088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36688"/>
            <a:ext cx="8229600" cy="315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 dirty="0"/>
              <a:t>Click to edit Master text styles</a:t>
            </a:r>
          </a:p>
          <a:p>
            <a:pPr lvl="1"/>
            <a:r>
              <a:rPr lang="en-AU" altLang="x-none" dirty="0"/>
              <a:t>Second level</a:t>
            </a:r>
          </a:p>
          <a:p>
            <a:pPr lvl="2"/>
            <a:r>
              <a:rPr lang="en-AU" altLang="x-none" dirty="0"/>
              <a:t>Third level</a:t>
            </a:r>
          </a:p>
          <a:p>
            <a:pPr lvl="3"/>
            <a:r>
              <a:rPr lang="en-AU" altLang="x-none" dirty="0"/>
              <a:t>Fourth level</a:t>
            </a:r>
          </a:p>
          <a:p>
            <a:pPr lvl="4"/>
            <a:r>
              <a:rPr lang="en-AU" altLang="x-none" dirty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24525" y="4857750"/>
            <a:ext cx="2133600" cy="14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x-none" altLang="x-non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5288" y="4857750"/>
            <a:ext cx="5040312" cy="14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</a:defRPr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01013" y="4857750"/>
            <a:ext cx="585787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314E489-80A2-2240-BF01-5BCDDC02687A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0" y="0"/>
            <a:ext cx="9144000" cy="57467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x-none"/>
          </a:p>
        </p:txBody>
      </p:sp>
      <p:pic>
        <p:nvPicPr>
          <p:cNvPr id="1033" name="Picture 9" descr="ANU_LOGO_WHITE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74613"/>
            <a:ext cx="122396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+mj-lt"/>
          <a:ea typeface="Arial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Arial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6/annurev.genom.9.081307.164242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126/science.112167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ell.2019.02.048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4">
            <a:extLst>
              <a:ext uri="{FF2B5EF4-FFF2-40B4-BE49-F238E27FC236}">
                <a16:creationId xmlns:a16="http://schemas.microsoft.com/office/drawing/2014/main" id="{3BD837C9-8FFD-AA44-9F03-B5CF32BAB91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8313" y="926316"/>
            <a:ext cx="8207375" cy="1508105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MitoImpute</a:t>
            </a:r>
            <a:r>
              <a:rPr lang="en-US" altLang="en-US" dirty="0"/>
              <a:t>:</a:t>
            </a:r>
            <a:br>
              <a:rPr lang="en-US" altLang="en-US" dirty="0"/>
            </a:br>
            <a:r>
              <a:rPr lang="en-US" sz="2800" dirty="0"/>
              <a:t>Mitochondrial DNA reference panel and imputation pipeline</a:t>
            </a:r>
            <a:endParaRPr lang="en-US" altLang="en-US" dirty="0"/>
          </a:p>
        </p:txBody>
      </p:sp>
      <p:sp>
        <p:nvSpPr>
          <p:cNvPr id="14338" name="Rectangle 5">
            <a:extLst>
              <a:ext uri="{FF2B5EF4-FFF2-40B4-BE49-F238E27FC236}">
                <a16:creationId xmlns:a16="http://schemas.microsoft.com/office/drawing/2014/main" id="{07240BC3-8FD9-B449-A745-3E10C16D46E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68313" y="3489325"/>
            <a:ext cx="8280400" cy="1323975"/>
          </a:xfrm>
        </p:spPr>
        <p:txBody>
          <a:bodyPr/>
          <a:lstStyle/>
          <a:p>
            <a:pPr eaLnBrk="1" hangingPunct="1"/>
            <a:r>
              <a:rPr lang="en-US" altLang="en-US" sz="2000" b="1" dirty="0"/>
              <a:t>Tim W McInerney</a:t>
            </a:r>
            <a:r>
              <a:rPr lang="en-US" altLang="en-US" sz="2000" dirty="0"/>
              <a:t>, Brian Fulton-Howard, Christopher Patterson, </a:t>
            </a:r>
            <a:r>
              <a:rPr lang="en-US" altLang="en-US" sz="2000" dirty="0" err="1"/>
              <a:t>Devashi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Paliwal</a:t>
            </a:r>
            <a:r>
              <a:rPr lang="en-US" altLang="en-US" sz="2000" dirty="0"/>
              <a:t>, Lars S </a:t>
            </a:r>
            <a:r>
              <a:rPr lang="en-US" altLang="en-US" sz="2000" dirty="0" err="1"/>
              <a:t>Jermiin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Hardip</a:t>
            </a:r>
            <a:r>
              <a:rPr lang="en-US" altLang="en-US" sz="2000" dirty="0"/>
              <a:t> R Patel, Judy Pa, Russell H </a:t>
            </a:r>
            <a:r>
              <a:rPr lang="en-US" altLang="en-US" sz="2000" dirty="0" err="1"/>
              <a:t>Swerdlow</a:t>
            </a:r>
            <a:r>
              <a:rPr lang="en-US" altLang="en-US" sz="2000" dirty="0"/>
              <a:t>, Alison </a:t>
            </a:r>
            <a:r>
              <a:rPr lang="en-US" altLang="en-US" sz="2000" dirty="0" err="1"/>
              <a:t>Goate</a:t>
            </a:r>
            <a:r>
              <a:rPr lang="en-US" altLang="en-US" sz="2000" dirty="0"/>
              <a:t>, Simon Easteal, Shea J Andrews, for the Alzheimer’s Disease Neuroimaging Initiative </a:t>
            </a:r>
          </a:p>
        </p:txBody>
      </p:sp>
    </p:spTree>
    <p:extLst>
      <p:ext uri="{BB962C8B-B14F-4D97-AF65-F5344CB8AC3E}">
        <p14:creationId xmlns:p14="http://schemas.microsoft.com/office/powerpoint/2010/main" val="1714720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C24AA-9A7D-6D49-AC4E-490439DB2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10</a:t>
            </a:fld>
            <a:endParaRPr lang="en-AU" altLang="x-non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EB333C-F84A-6C4A-9C92-FCB229065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1"/>
          <a:stretch/>
        </p:blipFill>
        <p:spPr bwMode="auto">
          <a:xfrm>
            <a:off x="2627784" y="619534"/>
            <a:ext cx="3888432" cy="410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54BD1B-3F8A-1E40-9B19-FBB794D56FC3}"/>
              </a:ext>
            </a:extLst>
          </p:cNvPr>
          <p:cNvSpPr txBox="1"/>
          <p:nvPr/>
        </p:nvSpPr>
        <p:spPr>
          <a:xfrm>
            <a:off x="2627784" y="4857750"/>
            <a:ext cx="48189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3"/>
              </a:rPr>
              <a:t>Li, et al. (2009) Genotype imputation. </a:t>
            </a:r>
            <a:r>
              <a:rPr lang="en-US" sz="800" i="1" dirty="0">
                <a:hlinkClick r:id="rId3"/>
              </a:rPr>
              <a:t>Annual Review of Genomics and Human Genetics</a:t>
            </a:r>
            <a:r>
              <a:rPr lang="en-US" sz="800" dirty="0">
                <a:hlinkClick r:id="rId3"/>
              </a:rPr>
              <a:t> </a:t>
            </a:r>
            <a:r>
              <a:rPr lang="en-US" sz="800" b="1" dirty="0">
                <a:hlinkClick r:id="rId3"/>
              </a:rPr>
              <a:t>10</a:t>
            </a:r>
            <a:r>
              <a:rPr lang="en-US" sz="800" dirty="0">
                <a:hlinkClick r:id="rId3"/>
              </a:rPr>
              <a:t>: 387-406.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09524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2BD1AE-5C0A-AC47-B546-2AAD189A4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diversity and incomplete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15C57-2F8F-4143-BE02-7BF0DD819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No publicly available mitochondrial reference panel exists that is:</a:t>
            </a:r>
          </a:p>
          <a:p>
            <a:pPr lvl="1"/>
            <a:r>
              <a:rPr lang="en-US" sz="1800" dirty="0"/>
              <a:t>Well-curated and high-quality</a:t>
            </a:r>
          </a:p>
          <a:p>
            <a:pPr lvl="1"/>
            <a:r>
              <a:rPr lang="en-US" sz="1800" dirty="0"/>
              <a:t>Globally representative</a:t>
            </a:r>
          </a:p>
          <a:p>
            <a:pPr lvl="1"/>
            <a:endParaRPr lang="en-US" sz="1800" dirty="0"/>
          </a:p>
          <a:p>
            <a:r>
              <a:rPr lang="en-US" sz="2000" dirty="0"/>
              <a:t>Genotyping studies only capture known points of variation or points of interest</a:t>
            </a:r>
          </a:p>
          <a:p>
            <a:pPr lvl="1"/>
            <a:r>
              <a:rPr lang="en-US" sz="1800" dirty="0"/>
              <a:t>Misses variants rare globally or private to under-represented populations</a:t>
            </a:r>
          </a:p>
          <a:p>
            <a:pPr lvl="1"/>
            <a:r>
              <a:rPr lang="en-US" sz="1800" dirty="0"/>
              <a:t>Not comparable to modern full-sequence data (i.e. ADNI 3)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37B49D-B7A2-EA40-B81C-D9B73FBA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11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669776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1E3B-6293-4C42-8B7E-F891BC1A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MitoImpute</a:t>
            </a:r>
            <a:r>
              <a:rPr lang="en-US" dirty="0"/>
              <a:t> reference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708F5-4D41-6B48-8010-90214CC89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Downloaded 44,299 publicly available complete human mitochondrial genome sequences</a:t>
            </a:r>
          </a:p>
          <a:p>
            <a:endParaRPr lang="en-US" sz="2400" dirty="0"/>
          </a:p>
          <a:p>
            <a:r>
              <a:rPr lang="en-US" sz="2400" dirty="0"/>
              <a:t>Aligned sequences to a </a:t>
            </a:r>
            <a:r>
              <a:rPr lang="en-US" sz="2400" u="sng" dirty="0"/>
              <a:t>reference alignment</a:t>
            </a:r>
          </a:p>
          <a:p>
            <a:pPr lvl="1"/>
            <a:r>
              <a:rPr lang="en-US" sz="2000" dirty="0"/>
              <a:t>Ensures the consistent placement of sequence ‘gaps’</a:t>
            </a:r>
          </a:p>
          <a:p>
            <a:pPr lvl="1"/>
            <a:r>
              <a:rPr lang="en-US" sz="2000" dirty="0"/>
              <a:t>&gt;7k sequences aligned to the </a:t>
            </a:r>
            <a:r>
              <a:rPr lang="en-US" sz="2000" u="sng" dirty="0"/>
              <a:t>revised Cambridge Reference Sequence (</a:t>
            </a:r>
            <a:r>
              <a:rPr lang="en-US" sz="2000" u="sng" dirty="0" err="1"/>
              <a:t>rCRS</a:t>
            </a:r>
            <a:r>
              <a:rPr lang="en-US" sz="2000" u="sng" dirty="0"/>
              <a:t>)</a:t>
            </a:r>
          </a:p>
          <a:p>
            <a:pPr lvl="1"/>
            <a:r>
              <a:rPr lang="en-US" sz="2000" dirty="0"/>
              <a:t>Mixture of alignment by algorithm and manual decisions made by experienced researchers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E4D04-4A82-B947-B276-9FCA3D732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12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691820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5A0E-1539-BC46-BB8D-B77C11FD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MitoImpute</a:t>
            </a:r>
            <a:r>
              <a:rPr lang="en-US" dirty="0"/>
              <a:t> reference panel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Performed QC to retain only high-quality sequences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=36,960</m:t>
                    </m:r>
                  </m:oMath>
                </a14:m>
                <a:r>
                  <a:rPr lang="en-US" sz="1800" dirty="0"/>
                  <a:t> after QC</a:t>
                </a:r>
              </a:p>
              <a:p>
                <a:pPr lvl="1"/>
                <a:endParaRPr lang="en-US" sz="1800" dirty="0"/>
              </a:p>
              <a:p>
                <a:r>
                  <a:rPr lang="en-US" sz="2000" dirty="0"/>
                  <a:t>Filtered to different minor allele frequencies (MAF)</a:t>
                </a:r>
              </a:p>
              <a:p>
                <a:pPr lvl="1"/>
                <a:r>
                  <a:rPr lang="en-US" sz="1800" dirty="0"/>
                  <a:t>1%, 0.5%, 0.1%</a:t>
                </a:r>
              </a:p>
              <a:p>
                <a:pPr lvl="1"/>
                <a:endParaRPr lang="en-US" sz="1800" dirty="0"/>
              </a:p>
              <a:p>
                <a:r>
                  <a:rPr lang="en-US" sz="2000" dirty="0"/>
                  <a:t>Created imputation pipeline using IMPUTE2</a:t>
                </a:r>
              </a:p>
              <a:p>
                <a:pPr lvl="1"/>
                <a:r>
                  <a:rPr lang="en-US" sz="1600" dirty="0"/>
                  <a:t>Chromosome X protocol</a:t>
                </a:r>
              </a:p>
              <a:p>
                <a:pPr lvl="1"/>
                <a:r>
                  <a:rPr lang="en-US" sz="1600" dirty="0"/>
                  <a:t>Set all samples to male (no recombination!) </a:t>
                </a:r>
              </a:p>
              <a:p>
                <a:pPr lvl="1"/>
                <a:r>
                  <a:rPr lang="en-US" sz="1600" dirty="0"/>
                  <a:t>Excluded imputed sites where info score ≤ 0.3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210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BE771-1B6E-BE41-B259-E9E4A18E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13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691952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5A0E-1539-BC46-BB8D-B77C11FD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MitoImpute</a:t>
            </a:r>
            <a:r>
              <a:rPr lang="en-US" dirty="0"/>
              <a:t> reference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Determined ability to impute missing variants by creating </a:t>
                </a:r>
                <a:r>
                  <a:rPr lang="en-US" sz="2000" i="1" dirty="0"/>
                  <a:t>in silico</a:t>
                </a:r>
                <a:r>
                  <a:rPr lang="en-US" sz="2000" dirty="0"/>
                  <a:t> genotyping microarrays</a:t>
                </a:r>
              </a:p>
              <a:p>
                <a:pPr lvl="1"/>
                <a:r>
                  <a:rPr lang="en-US" sz="1600" dirty="0"/>
                  <a:t>Tested different MAFs</a:t>
                </a:r>
              </a:p>
              <a:p>
                <a:pPr lvl="1"/>
                <a:r>
                  <a:rPr lang="en-US" sz="1600" dirty="0"/>
                  <a:t>Tested number of reference haplotypes to be included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h𝑎𝑝</m:t>
                        </m:r>
                      </m:sub>
                    </m:sSub>
                  </m:oMath>
                </a14:m>
                <a:r>
                  <a:rPr lang="en-US" sz="1600" dirty="0"/>
                  <a:t> parameter)</a:t>
                </a:r>
              </a:p>
              <a:p>
                <a:pPr lvl="1"/>
                <a:endParaRPr lang="en-US" sz="1600" dirty="0"/>
              </a:p>
              <a:p>
                <a:r>
                  <a:rPr lang="en-US" sz="2000" dirty="0"/>
                  <a:t>Measured imputation accuracy in between whole-molecule sequences (truth set) and genotyped dataset or imputed dataset</a:t>
                </a:r>
              </a:p>
              <a:p>
                <a:pPr lvl="1"/>
                <a:r>
                  <a:rPr lang="en-US" sz="1600" dirty="0"/>
                  <a:t>Genotype concordance (Matthew’s correlation coefficient, MCC)</a:t>
                </a:r>
              </a:p>
              <a:p>
                <a:pPr lvl="1"/>
                <a:r>
                  <a:rPr lang="en-US" sz="1600" dirty="0"/>
                  <a:t>Haplogroup concordance</a:t>
                </a:r>
              </a:p>
              <a:p>
                <a:pPr lvl="2"/>
                <a:r>
                  <a:rPr lang="en-US" sz="1200" dirty="0"/>
                  <a:t>HaploGrep2.0</a:t>
                </a:r>
              </a:p>
              <a:p>
                <a:pPr lvl="2"/>
                <a:r>
                  <a:rPr lang="en-US" sz="1200" dirty="0"/>
                  <a:t>Hi-MC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210" b="-6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BE771-1B6E-BE41-B259-E9E4A18E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14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406379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EFEF08-28EE-1948-928C-94DF91537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quality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72B0D3E-4908-B04D-8521-1212ADF549B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55621122"/>
              </p:ext>
            </p:extLst>
          </p:nvPr>
        </p:nvGraphicFramePr>
        <p:xfrm>
          <a:off x="457200" y="1436688"/>
          <a:ext cx="4038600" cy="3279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1096957216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914043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Feature</a:t>
                      </a:r>
                      <a:endParaRPr lang="en-AU" sz="105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Value(s)</a:t>
                      </a:r>
                      <a:endParaRPr lang="en-AU" sz="105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99320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Sequences</a:t>
                      </a:r>
                      <a:endParaRPr lang="en-AU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44,299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6461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Sites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16,569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3714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Completeness Score (</a:t>
                      </a: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0.9997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28281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-score for individual sequences (</a:t>
                      </a: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 [min-max]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0.9119 - 1.0000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48169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-score for individual sites (</a:t>
                      </a: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 [min-max]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0.4429 - 1.0000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95919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-score for pairs of sequences (</a:t>
                      </a:r>
                      <a:r>
                        <a:rPr lang="en-AU" sz="110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ij</a:t>
                      </a: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AU" sz="110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AU" sz="11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≠</a:t>
                      </a:r>
                      <a:r>
                        <a:rPr lang="en-AU" sz="110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</a:t>
                      </a: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 [min-max]</a:t>
                      </a:r>
                      <a:endParaRPr lang="en-AU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0.8314 - 1.0000</a:t>
                      </a:r>
                      <a:endParaRPr lang="en-AU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8054998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52BF47-836A-A14A-A8B9-F566506313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dirty="0"/>
              <a:t>Measured alignment quality in </a:t>
            </a:r>
            <a:r>
              <a:rPr lang="en-US" sz="1800" dirty="0" err="1"/>
              <a:t>AliStat</a:t>
            </a:r>
            <a:endParaRPr lang="en-US" sz="1800" dirty="0"/>
          </a:p>
          <a:p>
            <a:r>
              <a:rPr lang="en-AU" sz="1800" i="1" dirty="0"/>
              <a:t>C</a:t>
            </a:r>
            <a:r>
              <a:rPr lang="en-AU" sz="1800" i="1" baseline="-25000" dirty="0"/>
              <a:t>a</a:t>
            </a:r>
            <a:r>
              <a:rPr lang="en-AU" sz="1800" dirty="0"/>
              <a:t> is the completeness of the alignment</a:t>
            </a:r>
          </a:p>
          <a:p>
            <a:r>
              <a:rPr lang="en-AU" sz="1800" i="1" dirty="0"/>
              <a:t>C</a:t>
            </a:r>
            <a:r>
              <a:rPr lang="en-AU" sz="1800" i="1" baseline="-25000" dirty="0"/>
              <a:t>r</a:t>
            </a:r>
            <a:r>
              <a:rPr lang="en-AU" sz="1800" dirty="0"/>
              <a:t> is the completeness of the </a:t>
            </a:r>
            <a:r>
              <a:rPr lang="en-AU" sz="1800" i="1" dirty="0" err="1"/>
              <a:t>r</a:t>
            </a:r>
            <a:r>
              <a:rPr lang="en-AU" sz="1800" baseline="30000" dirty="0" err="1"/>
              <a:t>th</a:t>
            </a:r>
            <a:r>
              <a:rPr lang="en-AU" sz="1800" dirty="0"/>
              <a:t> sequence</a:t>
            </a:r>
          </a:p>
          <a:p>
            <a:r>
              <a:rPr lang="en-AU" sz="1800" i="1" dirty="0"/>
              <a:t>C</a:t>
            </a:r>
            <a:r>
              <a:rPr lang="en-AU" sz="1800" i="1" baseline="-25000" dirty="0"/>
              <a:t>c</a:t>
            </a:r>
            <a:r>
              <a:rPr lang="en-AU" sz="1800" dirty="0"/>
              <a:t> is the completeness of the </a:t>
            </a:r>
            <a:r>
              <a:rPr lang="en-AU" sz="1800" i="1" dirty="0" err="1"/>
              <a:t>c</a:t>
            </a:r>
            <a:r>
              <a:rPr lang="en-AU" sz="1800" baseline="30000" dirty="0" err="1"/>
              <a:t>th</a:t>
            </a:r>
            <a:r>
              <a:rPr lang="en-AU" sz="1800" dirty="0"/>
              <a:t> site</a:t>
            </a:r>
          </a:p>
          <a:p>
            <a:r>
              <a:rPr lang="en-AU" sz="1800" i="1" dirty="0" err="1"/>
              <a:t>C</a:t>
            </a:r>
            <a:r>
              <a:rPr lang="en-AU" sz="1800" i="1" baseline="-25000" dirty="0" err="1"/>
              <a:t>ij</a:t>
            </a:r>
            <a:r>
              <a:rPr lang="en-AU" sz="1800" dirty="0"/>
              <a:t> is the completeness of the </a:t>
            </a:r>
            <a:r>
              <a:rPr lang="en-AU" sz="1800" i="1" dirty="0" err="1"/>
              <a:t>i</a:t>
            </a:r>
            <a:r>
              <a:rPr lang="en-AU" sz="1800" baseline="30000" dirty="0" err="1"/>
              <a:t>th</a:t>
            </a:r>
            <a:r>
              <a:rPr lang="en-AU" sz="1800" dirty="0"/>
              <a:t> and </a:t>
            </a:r>
            <a:r>
              <a:rPr lang="en-AU" sz="1800" i="1" dirty="0" err="1"/>
              <a:t>j</a:t>
            </a:r>
            <a:r>
              <a:rPr lang="en-AU" sz="1800" baseline="30000" dirty="0" err="1"/>
              <a:t>th</a:t>
            </a:r>
            <a:r>
              <a:rPr lang="en-AU" sz="1800" dirty="0"/>
              <a:t> sequences. 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65482-78B7-154E-98C1-7D2189C55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15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868521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5E96-B1A0-5548-A1E4-9CACB909A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Diversity in the reference alignment/panel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CF90581-F104-E84C-872F-79E8D295C2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7018624"/>
              </p:ext>
            </p:extLst>
          </p:nvPr>
        </p:nvGraphicFramePr>
        <p:xfrm>
          <a:off x="457200" y="1436688"/>
          <a:ext cx="8229600" cy="2966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1158946425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7160373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52943722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447939867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84021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of samples with geographic provenance information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of total number of samples in filtered data (n=36,960)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of total number of samples in unfiltered data (n=44,299)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952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Africa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5.135%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0.826%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522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Americas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11.083%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2.137%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1.783%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5465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28.970%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5.587%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4.662%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1733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Europe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54.082%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10.430%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8.702%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7584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Oceania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0.730%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0.117%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8788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100.000%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19.286%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16.091%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506236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C94B9-926F-1249-929C-0B7021E64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4F2B-9D21-E245-9AF4-6B0C0FFEE9E0}" type="slidenum">
              <a:rPr lang="en-AU" altLang="x-none" smtClean="0"/>
              <a:pPr/>
              <a:t>16</a:t>
            </a:fld>
            <a:endParaRPr lang="en-AU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4F5A7-5A43-F143-9358-0E2C37F9F6A5}"/>
              </a:ext>
            </a:extLst>
          </p:cNvPr>
          <p:cNvSpPr txBox="1"/>
          <p:nvPr/>
        </p:nvSpPr>
        <p:spPr>
          <a:xfrm>
            <a:off x="468313" y="4402682"/>
            <a:ext cx="5596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Overall: 49 countries across all continents; 54 additional sub-regions</a:t>
            </a:r>
          </a:p>
          <a:p>
            <a:r>
              <a:rPr lang="en-US" sz="1400" dirty="0"/>
              <a:t>Total of 103 regions of geographic provenance</a:t>
            </a:r>
          </a:p>
        </p:txBody>
      </p:sp>
    </p:spTree>
    <p:extLst>
      <p:ext uri="{BB962C8B-B14F-4D97-AF65-F5344CB8AC3E}">
        <p14:creationId xmlns:p14="http://schemas.microsoft.com/office/powerpoint/2010/main" val="442417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A1DC0-A49C-D148-B045-F4268D59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17</a:t>
            </a:fld>
            <a:endParaRPr lang="en-AU" altLang="x-none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3656A82-E034-E94F-9A94-FC7920743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534"/>
            <a:ext cx="9144000" cy="42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8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028AF4-2AFB-814B-AAE5-32E748D0D5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ADD SOME TEXT IN YEAH?!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BE1F1-91AD-4348-B0F4-D5B0B269E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18</a:t>
            </a:fld>
            <a:endParaRPr lang="en-AU" altLang="x-none"/>
          </a:p>
        </p:txBody>
      </p:sp>
      <p:pic>
        <p:nvPicPr>
          <p:cNvPr id="13" name="Content Placeholder 12" descr="A picture containing sitting, dark, light, lit&#10;&#10;Description automatically generated">
            <a:extLst>
              <a:ext uri="{FF2B5EF4-FFF2-40B4-BE49-F238E27FC236}">
                <a16:creationId xmlns:a16="http://schemas.microsoft.com/office/drawing/2014/main" id="{AD3786F6-7B4F-5D48-BBB1-57B3E19B42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3" y="646460"/>
            <a:ext cx="4176464" cy="4176464"/>
          </a:xfrm>
        </p:spPr>
      </p:pic>
    </p:spTree>
    <p:extLst>
      <p:ext uri="{BB962C8B-B14F-4D97-AF65-F5344CB8AC3E}">
        <p14:creationId xmlns:p14="http://schemas.microsoft.com/office/powerpoint/2010/main" val="848866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65C13E-21BF-A34D-9F62-46B13247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19</a:t>
            </a:fld>
            <a:endParaRPr lang="en-AU" altLang="x-none"/>
          </a:p>
        </p:txBody>
      </p:sp>
      <p:pic>
        <p:nvPicPr>
          <p:cNvPr id="6" name="Picture 5" descr="A picture containing light, sitting, lit, dark&#10;&#10;Description automatically generated">
            <a:extLst>
              <a:ext uri="{FF2B5EF4-FFF2-40B4-BE49-F238E27FC236}">
                <a16:creationId xmlns:a16="http://schemas.microsoft.com/office/drawing/2014/main" id="{29712179-957E-0947-98D1-5900B304A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5194"/>
            <a:ext cx="9144000" cy="421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11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5FC1C-8C09-9340-A03E-707E6A78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361EE0-35A7-7F44-BE21-1AA65A8D0A32}" type="slidenum">
              <a:rPr lang="en-AU" altLang="en-US" smtClean="0"/>
              <a:pPr>
                <a:defRPr/>
              </a:pPr>
              <a:t>2</a:t>
            </a:fld>
            <a:endParaRPr lang="en-AU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911AA-BDC8-F341-AD23-845994357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123950"/>
            <a:ext cx="8763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45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378F9B-0DFF-5643-8410-117B53C1B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20</a:t>
            </a:fld>
            <a:endParaRPr lang="en-AU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F1079-BC5D-264E-9DBA-A3E05DB0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5194"/>
            <a:ext cx="9144000" cy="421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55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42734F-5F5D-724C-988E-901E63F47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EBCADD-CADD-994B-A383-190973F7D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EABB9-E8C7-6641-874B-DFE6E126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21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983577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8CE132-0CF9-4C4E-BBB8-42A37DC9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E2111-C7AD-0A47-80CC-C6FB101C1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you! And…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8F718F-02BC-C341-B7E6-451BFAE2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22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101090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6872E33-9C17-BB4E-9D09-06A6FB9F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/>
              <a:t>Mitochondrial DNA (mtDNA)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A1E52D-A071-D64E-9DCA-DFB8ADDE18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Genome of mitochondrion organelles found within cytosol of eukaryotic organisms</a:t>
            </a:r>
          </a:p>
          <a:p>
            <a:endParaRPr lang="en-US" sz="2000" dirty="0"/>
          </a:p>
          <a:p>
            <a:r>
              <a:rPr lang="en-US" sz="2000" dirty="0"/>
              <a:t>Genome separate from nuclear genome</a:t>
            </a:r>
          </a:p>
          <a:p>
            <a:pPr lvl="1"/>
            <a:r>
              <a:rPr lang="en-US" sz="1800" dirty="0"/>
              <a:t>Some mitochondrial genes are encoded in nuclear genome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569151-03FE-0041-B41D-BB28CD56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3</a:t>
            </a:fld>
            <a:endParaRPr lang="en-AU" altLang="x-none"/>
          </a:p>
        </p:txBody>
      </p:sp>
      <p:pic>
        <p:nvPicPr>
          <p:cNvPr id="11" name="Content Placeholder 5" descr="A picture containing device&#10;&#10;Description automatically generated">
            <a:extLst>
              <a:ext uri="{FF2B5EF4-FFF2-40B4-BE49-F238E27FC236}">
                <a16:creationId xmlns:a16="http://schemas.microsoft.com/office/drawing/2014/main" id="{5196FBA8-A2FD-C045-8DCE-CA1D9E2B56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652429"/>
            <a:ext cx="4038600" cy="272605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166D9-94DC-5D40-BAAF-4245563738FD}"/>
              </a:ext>
            </a:extLst>
          </p:cNvPr>
          <p:cNvSpPr txBox="1"/>
          <p:nvPr/>
        </p:nvSpPr>
        <p:spPr>
          <a:xfrm>
            <a:off x="4572000" y="4382624"/>
            <a:ext cx="45304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4"/>
              </a:rPr>
              <a:t>Kurland, et al. (2006) Genomics and the irreducible nature of eukaryote cells. Science 312(5776): 1011-1014.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214378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F77E1827-DBA3-F145-86AF-49C64B3F2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/>
              <a:t>Mitochondrial DNA (mtDNA)</a:t>
            </a:r>
          </a:p>
        </p:txBody>
      </p:sp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F61F0E83-0763-DF4C-94D4-251D9E07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EE9F70-8EEC-0842-8800-07527668B1A6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AU" altLang="en-US" sz="1400"/>
          </a:p>
        </p:txBody>
      </p:sp>
      <p:pic>
        <p:nvPicPr>
          <p:cNvPr id="17411" name="Content Placeholder 10">
            <a:extLst>
              <a:ext uri="{FF2B5EF4-FFF2-40B4-BE49-F238E27FC236}">
                <a16:creationId xmlns:a16="http://schemas.microsoft.com/office/drawing/2014/main" id="{B1CF65B3-6A65-8B49-9154-7754A1F089C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92725" y="608013"/>
            <a:ext cx="2749550" cy="4227512"/>
          </a:xfrm>
        </p:spPr>
      </p:pic>
      <p:pic>
        <p:nvPicPr>
          <p:cNvPr id="17412" name="Content Placeholder 4">
            <a:extLst>
              <a:ext uri="{FF2B5EF4-FFF2-40B4-BE49-F238E27FC236}">
                <a16:creationId xmlns:a16="http://schemas.microsoft.com/office/drawing/2014/main" id="{495F2FA7-F307-354E-B880-2518644EA29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0263" y="1436688"/>
            <a:ext cx="3292475" cy="3157537"/>
          </a:xfrm>
        </p:spPr>
      </p:pic>
      <p:sp>
        <p:nvSpPr>
          <p:cNvPr id="17413" name="TextBox 6">
            <a:extLst>
              <a:ext uri="{FF2B5EF4-FFF2-40B4-BE49-F238E27FC236}">
                <a16:creationId xmlns:a16="http://schemas.microsoft.com/office/drawing/2014/main" id="{97DAD77E-BAA9-8F49-ADDF-DC988CE35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4911725"/>
            <a:ext cx="2378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/>
              <a:t>Taylor &amp; Turnbull (2005). DOI: 10.1038/nrg1606</a:t>
            </a:r>
          </a:p>
        </p:txBody>
      </p:sp>
      <p:sp>
        <p:nvSpPr>
          <p:cNvPr id="17414" name="TextBox 9">
            <a:extLst>
              <a:ext uri="{FF2B5EF4-FFF2-40B4-BE49-F238E27FC236}">
                <a16:creationId xmlns:a16="http://schemas.microsoft.com/office/drawing/2014/main" id="{BFA63692-6C6F-6A44-BB16-263D9202C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4911725"/>
            <a:ext cx="24495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/>
              <a:t>Gorman et al. (2016). DOI: 10.1038/nrdp.2016.80</a:t>
            </a:r>
          </a:p>
        </p:txBody>
      </p:sp>
    </p:spTree>
    <p:extLst>
      <p:ext uri="{BB962C8B-B14F-4D97-AF65-F5344CB8AC3E}">
        <p14:creationId xmlns:p14="http://schemas.microsoft.com/office/powerpoint/2010/main" val="39515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5">
            <a:extLst>
              <a:ext uri="{FF2B5EF4-FFF2-40B4-BE49-F238E27FC236}">
                <a16:creationId xmlns:a16="http://schemas.microsoft.com/office/drawing/2014/main" id="{E41363D5-40FE-1F44-B501-1B3AF79ADE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Mitochondrial DNA (mtDNA)</a:t>
            </a:r>
          </a:p>
        </p:txBody>
      </p:sp>
      <p:sp>
        <p:nvSpPr>
          <p:cNvPr id="19458" name="Slide Number Placeholder 4">
            <a:extLst>
              <a:ext uri="{FF2B5EF4-FFF2-40B4-BE49-F238E27FC236}">
                <a16:creationId xmlns:a16="http://schemas.microsoft.com/office/drawing/2014/main" id="{237F4A5C-0C70-ED41-B9A0-645595D6F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C637C6-B61F-C34F-8EC6-8FA95A1CBE06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AU" altLang="en-US" sz="1400"/>
          </a:p>
        </p:txBody>
      </p:sp>
      <p:pic>
        <p:nvPicPr>
          <p:cNvPr id="19459" name="Content Placeholder 7">
            <a:extLst>
              <a:ext uri="{FF2B5EF4-FFF2-40B4-BE49-F238E27FC236}">
                <a16:creationId xmlns:a16="http://schemas.microsoft.com/office/drawing/2014/main" id="{54A7B878-5117-844B-9F82-85BB1DE905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0388" y="1484313"/>
            <a:ext cx="5483225" cy="3319462"/>
          </a:xfrm>
        </p:spPr>
      </p:pic>
      <p:sp>
        <p:nvSpPr>
          <p:cNvPr id="19460" name="TextBox 9">
            <a:extLst>
              <a:ext uri="{FF2B5EF4-FFF2-40B4-BE49-F238E27FC236}">
                <a16:creationId xmlns:a16="http://schemas.microsoft.com/office/drawing/2014/main" id="{2F867A30-C7F4-B741-93B9-A669DF6FA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0388" y="4911725"/>
            <a:ext cx="6159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/>
              <a:t>23andMe</a:t>
            </a:r>
          </a:p>
        </p:txBody>
      </p:sp>
    </p:spTree>
    <p:extLst>
      <p:ext uri="{BB962C8B-B14F-4D97-AF65-F5344CB8AC3E}">
        <p14:creationId xmlns:p14="http://schemas.microsoft.com/office/powerpoint/2010/main" val="3567902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5">
            <a:extLst>
              <a:ext uri="{FF2B5EF4-FFF2-40B4-BE49-F238E27FC236}">
                <a16:creationId xmlns:a16="http://schemas.microsoft.com/office/drawing/2014/main" id="{E2BDC2D0-5E45-4A48-A822-95A1169DE8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Mitochondrial DNA (mtDNA)</a:t>
            </a:r>
          </a:p>
        </p:txBody>
      </p:sp>
      <p:sp>
        <p:nvSpPr>
          <p:cNvPr id="21506" name="Slide Number Placeholder 4">
            <a:extLst>
              <a:ext uri="{FF2B5EF4-FFF2-40B4-BE49-F238E27FC236}">
                <a16:creationId xmlns:a16="http://schemas.microsoft.com/office/drawing/2014/main" id="{7148E6E8-5AC2-3148-9DAE-35FF5CC7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D5857D-86CA-BA47-B88E-06B29264DC73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AU" altLang="en-US" sz="1400"/>
          </a:p>
        </p:txBody>
      </p:sp>
      <p:sp>
        <p:nvSpPr>
          <p:cNvPr id="21507" name="TextBox 9">
            <a:extLst>
              <a:ext uri="{FF2B5EF4-FFF2-40B4-BE49-F238E27FC236}">
                <a16:creationId xmlns:a16="http://schemas.microsoft.com/office/drawing/2014/main" id="{4EFAB191-8375-0149-95A1-D9BCF9D6B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4927600"/>
            <a:ext cx="6159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/>
              <a:t>23andMe</a:t>
            </a:r>
          </a:p>
        </p:txBody>
      </p:sp>
      <p:pic>
        <p:nvPicPr>
          <p:cNvPr id="21508" name="Content Placeholder 6">
            <a:extLst>
              <a:ext uri="{FF2B5EF4-FFF2-40B4-BE49-F238E27FC236}">
                <a16:creationId xmlns:a16="http://schemas.microsoft.com/office/drawing/2014/main" id="{0D624F4F-47E7-7B43-9605-46998B36CD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500" y="1376363"/>
            <a:ext cx="8255000" cy="3481387"/>
          </a:xfrm>
        </p:spPr>
      </p:pic>
    </p:spTree>
    <p:extLst>
      <p:ext uri="{BB962C8B-B14F-4D97-AF65-F5344CB8AC3E}">
        <p14:creationId xmlns:p14="http://schemas.microsoft.com/office/powerpoint/2010/main" val="3236810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5">
            <a:extLst>
              <a:ext uri="{FF2B5EF4-FFF2-40B4-BE49-F238E27FC236}">
                <a16:creationId xmlns:a16="http://schemas.microsoft.com/office/drawing/2014/main" id="{608E3B5B-03E2-094F-82A9-EB9329712A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mtDNA Haplogroups</a:t>
            </a:r>
          </a:p>
        </p:txBody>
      </p:sp>
      <p:sp>
        <p:nvSpPr>
          <p:cNvPr id="23554" name="Slide Number Placeholder 4">
            <a:extLst>
              <a:ext uri="{FF2B5EF4-FFF2-40B4-BE49-F238E27FC236}">
                <a16:creationId xmlns:a16="http://schemas.microsoft.com/office/drawing/2014/main" id="{48C11DA8-380C-D44F-8818-3ABFFD1A5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8A19CB5-6BBA-FD4C-8BDB-41B771121EB7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AU" altLang="en-US" sz="1400"/>
          </a:p>
        </p:txBody>
      </p:sp>
      <p:sp>
        <p:nvSpPr>
          <p:cNvPr id="23555" name="TextBox 9">
            <a:extLst>
              <a:ext uri="{FF2B5EF4-FFF2-40B4-BE49-F238E27FC236}">
                <a16:creationId xmlns:a16="http://schemas.microsoft.com/office/drawing/2014/main" id="{9C08777C-0179-E241-BFE8-159621943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763" y="4911725"/>
            <a:ext cx="14811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/>
              <a:t>PhyloTree, van Oven (2017)</a:t>
            </a:r>
          </a:p>
        </p:txBody>
      </p:sp>
      <p:pic>
        <p:nvPicPr>
          <p:cNvPr id="23556" name="Content Placeholder 7">
            <a:extLst>
              <a:ext uri="{FF2B5EF4-FFF2-40B4-BE49-F238E27FC236}">
                <a16:creationId xmlns:a16="http://schemas.microsoft.com/office/drawing/2014/main" id="{723B35D8-0FFC-894B-A302-8D1BC42CB0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" t="13142"/>
          <a:stretch>
            <a:fillRect/>
          </a:stretch>
        </p:blipFill>
        <p:spPr>
          <a:xfrm>
            <a:off x="1403350" y="1368425"/>
            <a:ext cx="6359525" cy="3487738"/>
          </a:xfrm>
        </p:spPr>
      </p:pic>
    </p:spTree>
    <p:extLst>
      <p:ext uri="{BB962C8B-B14F-4D97-AF65-F5344CB8AC3E}">
        <p14:creationId xmlns:p14="http://schemas.microsoft.com/office/powerpoint/2010/main" val="4095676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5">
            <a:extLst>
              <a:ext uri="{FF2B5EF4-FFF2-40B4-BE49-F238E27FC236}">
                <a16:creationId xmlns:a16="http://schemas.microsoft.com/office/drawing/2014/main" id="{B5DA4970-108F-AE4E-9653-4BE1CF6AF5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mtDNA Haplogroups</a:t>
            </a:r>
          </a:p>
        </p:txBody>
      </p:sp>
      <p:sp>
        <p:nvSpPr>
          <p:cNvPr id="25602" name="Slide Number Placeholder 4">
            <a:extLst>
              <a:ext uri="{FF2B5EF4-FFF2-40B4-BE49-F238E27FC236}">
                <a16:creationId xmlns:a16="http://schemas.microsoft.com/office/drawing/2014/main" id="{2CFFD6CD-E9B8-1440-9CF9-7630E162F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4CE1AF-2789-3949-9EE1-F4D353DA5FAE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AU" altLang="en-US" sz="1400"/>
          </a:p>
        </p:txBody>
      </p:sp>
      <p:sp>
        <p:nvSpPr>
          <p:cNvPr id="25603" name="TextBox 9">
            <a:extLst>
              <a:ext uri="{FF2B5EF4-FFF2-40B4-BE49-F238E27FC236}">
                <a16:creationId xmlns:a16="http://schemas.microsoft.com/office/drawing/2014/main" id="{434F3F40-7899-CF45-BEF1-EA2E2766C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7025" y="4911725"/>
            <a:ext cx="14811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/>
              <a:t>PhyloTree, van Oven (2017)</a:t>
            </a:r>
          </a:p>
        </p:txBody>
      </p:sp>
      <p:pic>
        <p:nvPicPr>
          <p:cNvPr id="25604" name="Content Placeholder 6">
            <a:extLst>
              <a:ext uri="{FF2B5EF4-FFF2-40B4-BE49-F238E27FC236}">
                <a16:creationId xmlns:a16="http://schemas.microsoft.com/office/drawing/2014/main" id="{B68D1345-61DE-7C4C-9CCF-4F6DBD7553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37025" y="1173163"/>
            <a:ext cx="5008563" cy="3684587"/>
          </a:xfrm>
        </p:spPr>
      </p:pic>
      <p:sp>
        <p:nvSpPr>
          <p:cNvPr id="25605" name="TextBox 8">
            <a:extLst>
              <a:ext uri="{FF2B5EF4-FFF2-40B4-BE49-F238E27FC236}">
                <a16:creationId xmlns:a16="http://schemas.microsoft.com/office/drawing/2014/main" id="{1F5D224D-6C9B-8C47-90C0-D7463F38C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7025" y="2284413"/>
            <a:ext cx="992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1800"/>
              <a:t>H2a2a1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6B199A-44ED-6C47-BDBE-267FF9FD86FE}"/>
              </a:ext>
            </a:extLst>
          </p:cNvPr>
          <p:cNvCxnSpPr/>
          <p:nvPr/>
        </p:nvCxnSpPr>
        <p:spPr>
          <a:xfrm>
            <a:off x="4583113" y="2643188"/>
            <a:ext cx="293687" cy="720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7" name="Picture 13">
            <a:extLst>
              <a:ext uri="{FF2B5EF4-FFF2-40B4-BE49-F238E27FC236}">
                <a16:creationId xmlns:a16="http://schemas.microsoft.com/office/drawing/2014/main" id="{1411EA65-6BAA-9743-98CB-87665EAF0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1803400"/>
            <a:ext cx="2805112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7469E6-A4E4-DE4E-A799-1794E31C4F57}"/>
              </a:ext>
            </a:extLst>
          </p:cNvPr>
          <p:cNvCxnSpPr>
            <a:cxnSpLocks/>
            <a:endCxn id="25605" idx="1"/>
          </p:cNvCxnSpPr>
          <p:nvPr/>
        </p:nvCxnSpPr>
        <p:spPr>
          <a:xfrm>
            <a:off x="3284538" y="2451100"/>
            <a:ext cx="852487" cy="17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9" name="TextBox 16">
            <a:extLst>
              <a:ext uri="{FF2B5EF4-FFF2-40B4-BE49-F238E27FC236}">
                <a16:creationId xmlns:a16="http://schemas.microsoft.com/office/drawing/2014/main" id="{5DFF246A-E33C-5146-B48D-3474D8351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911725"/>
            <a:ext cx="14811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/>
              <a:t>PhyloTree, van Oven (2017)</a:t>
            </a:r>
          </a:p>
        </p:txBody>
      </p:sp>
    </p:spTree>
    <p:extLst>
      <p:ext uri="{BB962C8B-B14F-4D97-AF65-F5344CB8AC3E}">
        <p14:creationId xmlns:p14="http://schemas.microsoft.com/office/powerpoint/2010/main" val="122975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D80D0-60C5-B445-8EC6-D0F1D912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9</a:t>
            </a:fld>
            <a:endParaRPr lang="en-AU" altLang="x-non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404D0F-6399-794E-972E-336A6F60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673838"/>
            <a:ext cx="6192690" cy="413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D39D89-1105-164B-A71B-464D4FB4D17C}"/>
              </a:ext>
            </a:extLst>
          </p:cNvPr>
          <p:cNvSpPr txBox="1"/>
          <p:nvPr/>
        </p:nvSpPr>
        <p:spPr>
          <a:xfrm>
            <a:off x="1475656" y="4857750"/>
            <a:ext cx="42370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hlinkClick r:id="rId3"/>
              </a:rPr>
              <a:t>Sirugo</a:t>
            </a:r>
            <a:r>
              <a:rPr lang="en-US" sz="800" dirty="0">
                <a:hlinkClick r:id="rId3"/>
              </a:rPr>
              <a:t>, et al. (2019) The Missing Diversity in Human Genetic Studies. </a:t>
            </a:r>
            <a:r>
              <a:rPr lang="en-US" sz="800" i="1" dirty="0">
                <a:hlinkClick r:id="rId3"/>
              </a:rPr>
              <a:t>Cell</a:t>
            </a:r>
            <a:r>
              <a:rPr lang="en-US" sz="800" dirty="0">
                <a:hlinkClick r:id="rId3"/>
              </a:rPr>
              <a:t> </a:t>
            </a:r>
            <a:r>
              <a:rPr lang="en-US" sz="800" b="1" dirty="0">
                <a:hlinkClick r:id="rId3"/>
              </a:rPr>
              <a:t>177</a:t>
            </a:r>
            <a:r>
              <a:rPr lang="en-US" sz="800" dirty="0">
                <a:hlinkClick r:id="rId3"/>
              </a:rPr>
              <a:t>(1): 26-31.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48360370"/>
      </p:ext>
    </p:extLst>
  </p:cSld>
  <p:clrMapOvr>
    <a:masterClrMapping/>
  </p:clrMapOvr>
</p:sld>
</file>

<file path=ppt/theme/theme1.xml><?xml version="1.0" encoding="utf-8"?>
<a:theme xmlns:a="http://schemas.openxmlformats.org/drawingml/2006/main" name="ANUPowerpointTemplate2010">
  <a:themeElements>
    <a:clrScheme name="ANU2018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55707D"/>
      </a:accent1>
      <a:accent2>
        <a:srgbClr val="6C4D23"/>
      </a:accent2>
      <a:accent3>
        <a:srgbClr val="AACCDC"/>
      </a:accent3>
      <a:accent4>
        <a:srgbClr val="B6A691"/>
      </a:accent4>
      <a:accent5>
        <a:srgbClr val="E3EEF3"/>
      </a:accent5>
      <a:accent6>
        <a:srgbClr val="DAD2C8"/>
      </a:accent6>
      <a:hlink>
        <a:srgbClr val="00549E"/>
      </a:hlink>
      <a:folHlink>
        <a:srgbClr val="00549E"/>
      </a:folHlink>
    </a:clrScheme>
    <a:fontScheme name="ANUPowerpointTemplate20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NUPowerpointTemplate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ANU2018</Template>
  <TotalTime>419</TotalTime>
  <Words>967</Words>
  <Application>Microsoft Macintosh PowerPoint</Application>
  <PresentationFormat>On-screen Show (16:9)</PresentationFormat>
  <Paragraphs>172</Paragraphs>
  <Slides>22</Slides>
  <Notes>6</Notes>
  <HiddenSlides>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Cambria Math</vt:lpstr>
      <vt:lpstr>ANUPowerpointTemplate2010</vt:lpstr>
      <vt:lpstr>MitoImpute: Mitochondrial DNA reference panel and imputation pipeline</vt:lpstr>
      <vt:lpstr>PowerPoint Presentation</vt:lpstr>
      <vt:lpstr>Mitochondrial DNA (mtDNA)</vt:lpstr>
      <vt:lpstr>Mitochondrial DNA (mtDNA)</vt:lpstr>
      <vt:lpstr>Mitochondrial DNA (mtDNA)</vt:lpstr>
      <vt:lpstr>Mitochondrial DNA (mtDNA)</vt:lpstr>
      <vt:lpstr>mtDNA Haplogroups</vt:lpstr>
      <vt:lpstr>mtDNA Haplogroups</vt:lpstr>
      <vt:lpstr>PowerPoint Presentation</vt:lpstr>
      <vt:lpstr>PowerPoint Presentation</vt:lpstr>
      <vt:lpstr>Missing diversity and incomplete data</vt:lpstr>
      <vt:lpstr>MitoImpute reference alignment</vt:lpstr>
      <vt:lpstr>MitoImpute reference panel</vt:lpstr>
      <vt:lpstr>MitoImpute reference panel</vt:lpstr>
      <vt:lpstr>Alignment quality</vt:lpstr>
      <vt:lpstr>Diversity in the reference alignment/panel</vt:lpstr>
      <vt:lpstr>PowerPoint Presentation</vt:lpstr>
      <vt:lpstr>PowerPoint Presentation</vt:lpstr>
      <vt:lpstr>PowerPoint Presentation</vt:lpstr>
      <vt:lpstr>PowerPoint Presentation</vt:lpstr>
      <vt:lpstr>Conclusions</vt:lpstr>
      <vt:lpstr>Questions?</vt:lpstr>
    </vt:vector>
  </TitlesOfParts>
  <Company>The Australian National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u4031391</dc:creator>
  <cp:lastModifiedBy>Tim McInerney</cp:lastModifiedBy>
  <cp:revision>54</cp:revision>
  <dcterms:created xsi:type="dcterms:W3CDTF">2010-10-19T05:25:31Z</dcterms:created>
  <dcterms:modified xsi:type="dcterms:W3CDTF">2020-08-18T23:40:32Z</dcterms:modified>
</cp:coreProperties>
</file>